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83" r:id="rId4"/>
    <p:sldId id="284" r:id="rId5"/>
    <p:sldId id="287" r:id="rId6"/>
    <p:sldId id="288" r:id="rId7"/>
    <p:sldId id="280" r:id="rId8"/>
    <p:sldId id="290" r:id="rId9"/>
    <p:sldId id="291" r:id="rId10"/>
    <p:sldId id="281" r:id="rId11"/>
    <p:sldId id="289" r:id="rId12"/>
    <p:sldId id="286" r:id="rId13"/>
    <p:sldId id="285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8CFF"/>
    <a:srgbClr val="B68DFF"/>
    <a:srgbClr val="D183FF"/>
    <a:srgbClr val="B673E3"/>
    <a:srgbClr val="9F46E4"/>
    <a:srgbClr val="D4DCA0"/>
    <a:srgbClr val="FCF586"/>
    <a:srgbClr val="1C4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1"/>
    <p:restoredTop sz="90698"/>
  </p:normalViewPr>
  <p:slideViewPr>
    <p:cSldViewPr snapToGrid="0">
      <p:cViewPr varScale="1">
        <p:scale>
          <a:sx n="122" d="100"/>
          <a:sy n="122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EB048-3F2D-094E-A9CA-2008D00F33DB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9F2A-2E39-5B43-B29D-5D93382E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3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Gemini pro 2.5 80-100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5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22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might want pdf</a:t>
            </a:r>
          </a:p>
          <a:p>
            <a:r>
              <a:rPr lang="en-US" dirty="0"/>
              <a:t>One to one </a:t>
            </a:r>
            <a:r>
              <a:rPr lang="en-US" dirty="0" err="1"/>
              <a:t>comparion</a:t>
            </a:r>
            <a:r>
              <a:rPr lang="en-US" dirty="0"/>
              <a:t> of bill </a:t>
            </a:r>
            <a:r>
              <a:rPr lang="en-US" dirty="0" err="1"/>
              <a:t>moore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5026-2517-F715-7254-433DFC184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569CD-36AC-0AEE-49F7-50E8CD8BB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SF Pro Text" pitchFamily="2" charset="0"/>
                <a:ea typeface="SF Pro Text" pitchFamily="2" charset="0"/>
                <a:cs typeface="SF Pro Tex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DE8D5-A307-9976-4F3B-BC14A55E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972F2-A00E-E1DF-EEB2-B1DCEA0E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242E-B4EE-0F04-316F-CA1B5756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9955-1123-E8F2-B7CE-C3142AAB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70A60-28D8-7876-60AC-5F2A587E5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06337-EFD0-D7E5-2AFE-11A4A879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AD553-925D-9AB7-0F37-CF4222C5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2B547-682B-67F0-356A-79832404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1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442B6-2505-4135-EDB4-ED5F0368D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4C8B3-6B20-FC46-EB9A-90D01A96F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8B2B4-14EF-04D8-DE31-0C26E057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03C14-0710-644F-F21C-13809DFC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80DA5-D407-77DE-0272-60ABF029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2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E08E-DD0D-B73A-7F5F-682E90EC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823A1-5D5C-74DB-CE41-208C0601A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2FE6-A2A2-FF3F-7367-DC5DBF5D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22D90-F079-A2BE-A0F8-6BA30ADB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B449-1566-16DE-59E2-D6BCB328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FB04-79C5-B626-A451-54681652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F4643-2E23-4734-0BDF-C14FCD0C4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BA2CB-725E-79CA-672E-CCEB1A16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999F-61C5-6B1B-7015-C06B04D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95D51-C1B2-9022-42D6-40946D05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3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A8F8-BEB3-5D66-2388-55D8293A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29FE-2CDD-27F2-CFBA-DF342341E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B5038-BB0F-FE85-9471-4DE0D1E97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8C91-F47F-CE18-9178-BAC6985C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E6275-2581-6449-77CB-B44A2E2C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B14C8-B6B8-B01D-3FED-8842121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2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1AB9-778C-672F-26E9-7D2CC20CA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D12A0-8EC1-DE48-529F-8F545D50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8B18E-9F8D-7D31-9934-576003CB3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4927-7793-4637-FC23-56AD4D3B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8C0B4-1387-3C8B-8DD5-502EDE51C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609E0-E441-047A-AEBE-85742F78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873CA-0E5D-33CC-F78D-2D8C07201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46B99-204C-74E8-7EAC-1CD018CD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6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E548-FE4E-B44E-EB7E-C2ACD267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9F256-B697-018E-B5DD-C329EB30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D373D-9E69-D76D-5086-19F62AD0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3E206-DBE5-4951-8787-11628EEC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4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FE1BB-3B76-CB82-1F17-399AE10A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833F7-3C24-6D52-F5CC-559191F7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A4D62-7649-8E6A-6CFE-A5232D74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8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B5FD-09DF-01CF-F5DF-291154F2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1DB7-6C36-CBA4-21C3-47D406C2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85A5E-7145-AE7E-978A-08D664FE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77A4A-0637-269B-FF27-7D18AD31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09C32-083B-10F3-D290-0010754E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5EF6-FF49-3494-5DCF-463DDF75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9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D5EC-1355-EEB7-825B-8142F6F8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ABE8B-6A4D-F630-A91B-3985434ED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E699A-8F9D-CF00-AE21-1A18B63A5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B5B6D-A5BB-8ACD-18A0-90163381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C962-4034-74B9-4EF0-037553E3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FDABE-E125-8721-7F6B-F2D3FA8C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0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D6095-08F7-0EE7-3185-750BC0F5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A2336-1C52-F22B-9C90-7F7E64655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CE509-5658-6205-71B0-4A64BF10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9FC85D-2525-B34B-A7A7-09DC6BD8EB04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40215-A677-6FE1-77D3-86E07092A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FAF5-E1EA-473A-F60C-E7C2CDD6C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DD9-EA13-60DB-3806-7E304F27C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/>
              <a:t>XPC Chart Review Simulator: Meet Bill Moore.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649DB-F549-1E90-EA26-A742C76FE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b="1" dirty="0"/>
              <a:t>Morris Aguilar, Ph.D.</a:t>
            </a:r>
          </a:p>
          <a:p>
            <a:r>
              <a:rPr lang="en-US" dirty="0"/>
              <a:t>Generative AI (GenAI) Fellow at XPC</a:t>
            </a:r>
          </a:p>
          <a:p>
            <a:r>
              <a:rPr lang="en-US" dirty="0"/>
              <a:t>04-14-2025</a:t>
            </a:r>
          </a:p>
        </p:txBody>
      </p:sp>
    </p:spTree>
    <p:extLst>
      <p:ext uri="{BB962C8B-B14F-4D97-AF65-F5344CB8AC3E}">
        <p14:creationId xmlns:p14="http://schemas.microsoft.com/office/powerpoint/2010/main" val="323352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73F0-C0B4-1A37-DED6-64477D55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Chart Review Dashboard Functional Prototype</a:t>
            </a:r>
          </a:p>
        </p:txBody>
      </p:sp>
      <p:pic>
        <p:nvPicPr>
          <p:cNvPr id="3" name="Screen Recording 2025-04-18 at 5.53.19 PM.mov">
            <a:hlinkClick r:id="" action="ppaction://media"/>
            <a:extLst>
              <a:ext uri="{FF2B5EF4-FFF2-40B4-BE49-F238E27FC236}">
                <a16:creationId xmlns:a16="http://schemas.microsoft.com/office/drawing/2014/main" id="{AF2E0983-2AC7-8895-57CC-221B2BF5F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4297" y="1823698"/>
            <a:ext cx="9041674" cy="466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732D-EE22-F3D8-5DFC-CF5B49D2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on Calculating Cost-Effective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C043-729B-E774-18C9-E4D907D85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iteration of programming:</a:t>
            </a:r>
          </a:p>
          <a:p>
            <a:endParaRPr lang="en-US" dirty="0"/>
          </a:p>
          <a:p>
            <a:pPr lvl="1"/>
            <a:r>
              <a:rPr lang="en-US" dirty="0"/>
              <a:t>an index all drugs with the UMLS(from NIH) terminology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Indexing the drugs noted in the chart and chart review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Next: computation of costs and appending to PDF report.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90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C571-46F7-7A4F-CDFE-7FDE30E9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Compilation: Sufficient for prototyping, will collect remaining pricing.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D4D09E-D3ED-07FE-8AA9-3A782E71F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689475"/>
              </p:ext>
            </p:extLst>
          </p:nvPr>
        </p:nvGraphicFramePr>
        <p:xfrm>
          <a:off x="838199" y="2372069"/>
          <a:ext cx="10597055" cy="312069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1355863">
                  <a:extLst>
                    <a:ext uri="{9D8B030D-6E8A-4147-A177-3AD203B41FA5}">
                      <a16:colId xmlns:a16="http://schemas.microsoft.com/office/drawing/2014/main" val="3544246773"/>
                    </a:ext>
                  </a:extLst>
                </a:gridCol>
                <a:gridCol w="1442517">
                  <a:extLst>
                    <a:ext uri="{9D8B030D-6E8A-4147-A177-3AD203B41FA5}">
                      <a16:colId xmlns:a16="http://schemas.microsoft.com/office/drawing/2014/main" val="2130658813"/>
                    </a:ext>
                  </a:extLst>
                </a:gridCol>
                <a:gridCol w="1702676">
                  <a:extLst>
                    <a:ext uri="{9D8B030D-6E8A-4147-A177-3AD203B41FA5}">
                      <a16:colId xmlns:a16="http://schemas.microsoft.com/office/drawing/2014/main" val="706909069"/>
                    </a:ext>
                  </a:extLst>
                </a:gridCol>
                <a:gridCol w="1885793">
                  <a:extLst>
                    <a:ext uri="{9D8B030D-6E8A-4147-A177-3AD203B41FA5}">
                      <a16:colId xmlns:a16="http://schemas.microsoft.com/office/drawing/2014/main" val="4205758508"/>
                    </a:ext>
                  </a:extLst>
                </a:gridCol>
                <a:gridCol w="1841679">
                  <a:extLst>
                    <a:ext uri="{9D8B030D-6E8A-4147-A177-3AD203B41FA5}">
                      <a16:colId xmlns:a16="http://schemas.microsoft.com/office/drawing/2014/main" val="3721632638"/>
                    </a:ext>
                  </a:extLst>
                </a:gridCol>
                <a:gridCol w="2368527">
                  <a:extLst>
                    <a:ext uri="{9D8B030D-6E8A-4147-A177-3AD203B41FA5}">
                      <a16:colId xmlns:a16="http://schemas.microsoft.com/office/drawing/2014/main" val="3154741976"/>
                    </a:ext>
                  </a:extLst>
                </a:gridCol>
              </a:tblGrid>
              <a:tr h="1647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Source</a:t>
                      </a:r>
                    </a:p>
                  </a:txBody>
                  <a:tcPr marL="67921" marR="67921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Number of Drugs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Dosage Data Completion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30 Day Supply Price Completion 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90 Day Supply Price Completion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Note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563852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Walmart</a:t>
                      </a:r>
                    </a:p>
                  </a:txBody>
                  <a:tcPr marL="67921" marR="67921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92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✓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✓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✓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-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555928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Cost Plus Drugs</a:t>
                      </a:r>
                    </a:p>
                  </a:txBody>
                  <a:tcPr marL="67921" marR="67921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1111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✓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✓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-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90 Day Supply to be web-scraped.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54492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Kroger Health Savings</a:t>
                      </a:r>
                    </a:p>
                  </a:txBody>
                  <a:tcPr marL="67921" marR="67921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-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-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-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-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Service discontinued.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SF Pro Text" pitchFamily="2" charset="0"/>
                        <a:ea typeface="SF Pro Text" pitchFamily="2" charset="0"/>
                        <a:cs typeface="SF Pro Text" pitchFamily="2" charset="0"/>
                      </a:endParaRP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2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30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3BB2-A91C-3846-B97D-3FEEDB68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Drugs: Kroger Health Savings Club </a:t>
            </a:r>
            <a:r>
              <a:rPr lang="en-US" u="sng" dirty="0"/>
              <a:t>Discontinued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6944D-0EA9-3241-49EF-5FAA07CB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32" y="2573338"/>
            <a:ext cx="9179735" cy="252095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734641-09C8-2A7D-71F2-E0B9624AF0A6}"/>
              </a:ext>
            </a:extLst>
          </p:cNvPr>
          <p:cNvSpPr/>
          <p:nvPr/>
        </p:nvSpPr>
        <p:spPr>
          <a:xfrm>
            <a:off x="7360328" y="3753134"/>
            <a:ext cx="2561594" cy="358254"/>
          </a:xfrm>
          <a:prstGeom prst="roundRect">
            <a:avLst/>
          </a:prstGeom>
          <a:noFill/>
          <a:ln w="57150">
            <a:solidFill>
              <a:srgbClr val="A18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44D2-FC3A-26FD-ABD0-ABB310C3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Next Steps: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8460-CCCB-1FB1-3E07-A340FEE1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adjustments to the PDF formatting.</a:t>
            </a:r>
          </a:p>
          <a:p>
            <a:pPr lvl="1"/>
            <a:r>
              <a:rPr lang="en-US" dirty="0"/>
              <a:t>e.g. , preventative and follow-up care sections.</a:t>
            </a:r>
          </a:p>
          <a:p>
            <a:pPr lvl="1"/>
            <a:endParaRPr lang="en-US" dirty="0"/>
          </a:p>
          <a:p>
            <a:r>
              <a:rPr lang="en-US" dirty="0"/>
              <a:t>Bulk Dashboard: Aggregate trends across other patients.</a:t>
            </a:r>
          </a:p>
          <a:p>
            <a:pPr lvl="1"/>
            <a:endParaRPr lang="en-US" dirty="0"/>
          </a:p>
          <a:p>
            <a:r>
              <a:rPr lang="en-US" dirty="0"/>
              <a:t>Integrating the cost-effective medication management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7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3FC-B8AA-3B60-04A0-3E30691D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Objectives Since Last Meeting: What Moore Do You Want?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C96C0-D035-26EA-10B6-4B9DB0DF8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461"/>
            <a:ext cx="10515600" cy="374145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Bill Moore’s Chart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Identifying patterns in the sample Bill Moore CR.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Refactored system prompt and JSON schema to emulate the sample chart review doc.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Tested new models to address limitations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Full automation from chart data to camera-ready PDF.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Skill Assessment Dashboard Functional Prototype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Partial completion of the drug price list.</a:t>
            </a:r>
          </a:p>
        </p:txBody>
      </p:sp>
    </p:spTree>
    <p:extLst>
      <p:ext uri="{BB962C8B-B14F-4D97-AF65-F5344CB8AC3E}">
        <p14:creationId xmlns:p14="http://schemas.microsoft.com/office/powerpoint/2010/main" val="240157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88D8-B662-7E5A-794F-D37695E7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Patterns in the Chart Review Sample Bill Moore to Optimize LLM Output.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3BBAE-CD4C-FAFE-BD0A-BE328B33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0630"/>
            <a:ext cx="10515600" cy="3815321"/>
          </a:xfrm>
        </p:spPr>
        <p:txBody>
          <a:bodyPr/>
          <a:lstStyle/>
          <a:p>
            <a:r>
              <a:rPr lang="en-US" dirty="0"/>
              <a:t>One chart review for two encounters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Two encounters are used as input; otherwise, 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genAI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outputs are incomplete. Larger search space.</a:t>
            </a:r>
          </a:p>
          <a:p>
            <a:pPr lvl="1"/>
            <a:endParaRPr lang="en-US" dirty="0"/>
          </a:p>
          <a:p>
            <a:r>
              <a:rPr lang="en-US" dirty="0"/>
              <a:t>Need to repeat the improvement consideration workflow for all key items for consistency and organization.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each medical problem, cost-effectiveness, medication alternatives, documentation considerations are needed.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Analogous to a ‘for-loop’.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6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3790-974D-2E42-92FC-5981AEFD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Insight: As the number of medical problems increases, non-reasoning models struggle.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D57A5-5EF9-DA79-CB19-2A9FEEB5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other words, single-agent non-reasoning models struggle with tasks analogous to ‘for-loops’ as task complexity increases. </a:t>
            </a:r>
          </a:p>
          <a:p>
            <a:endParaRPr lang="en-US" dirty="0"/>
          </a:p>
          <a:p>
            <a:r>
              <a:rPr lang="en-US" dirty="0"/>
              <a:t>Despite: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Maximizing total token limits beyond necessary.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Same engineered prompt, deterministic structured output, and JSON schema.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Demonstrated templates in the system prompt.</a:t>
            </a:r>
          </a:p>
          <a:p>
            <a:pPr lvl="1"/>
            <a:endParaRPr lang="en-US" dirty="0"/>
          </a:p>
          <a:p>
            <a:r>
              <a:rPr lang="en-US" dirty="0"/>
              <a:t>Caveat: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can be treated as a multi-agent task, but it is out of the scope of this discussion.</a:t>
            </a:r>
          </a:p>
        </p:txBody>
      </p:sp>
    </p:spTree>
    <p:extLst>
      <p:ext uri="{BB962C8B-B14F-4D97-AF65-F5344CB8AC3E}">
        <p14:creationId xmlns:p14="http://schemas.microsoft.com/office/powerpoint/2010/main" val="214112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A7E4-0B7D-666C-5C10-68E1F0D5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 the importance of speed and cost as the number of EMRs for Processing Rise.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55AC10-9FD4-B67F-5C63-138921F7C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52584"/>
              </p:ext>
            </p:extLst>
          </p:nvPr>
        </p:nvGraphicFramePr>
        <p:xfrm>
          <a:off x="838200" y="2614955"/>
          <a:ext cx="10597055" cy="2264202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1355863">
                  <a:extLst>
                    <a:ext uri="{9D8B030D-6E8A-4147-A177-3AD203B41FA5}">
                      <a16:colId xmlns:a16="http://schemas.microsoft.com/office/drawing/2014/main" val="3544246773"/>
                    </a:ext>
                  </a:extLst>
                </a:gridCol>
                <a:gridCol w="1442517">
                  <a:extLst>
                    <a:ext uri="{9D8B030D-6E8A-4147-A177-3AD203B41FA5}">
                      <a16:colId xmlns:a16="http://schemas.microsoft.com/office/drawing/2014/main" val="2130658813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706909069"/>
                    </a:ext>
                  </a:extLst>
                </a:gridCol>
                <a:gridCol w="1744718">
                  <a:extLst>
                    <a:ext uri="{9D8B030D-6E8A-4147-A177-3AD203B41FA5}">
                      <a16:colId xmlns:a16="http://schemas.microsoft.com/office/drawing/2014/main" val="4205758508"/>
                    </a:ext>
                  </a:extLst>
                </a:gridCol>
                <a:gridCol w="1975944">
                  <a:extLst>
                    <a:ext uri="{9D8B030D-6E8A-4147-A177-3AD203B41FA5}">
                      <a16:colId xmlns:a16="http://schemas.microsoft.com/office/drawing/2014/main" val="3721632638"/>
                    </a:ext>
                  </a:extLst>
                </a:gridCol>
                <a:gridCol w="2827282">
                  <a:extLst>
                    <a:ext uri="{9D8B030D-6E8A-4147-A177-3AD203B41FA5}">
                      <a16:colId xmlns:a16="http://schemas.microsoft.com/office/drawing/2014/main" val="3154741976"/>
                    </a:ext>
                  </a:extLst>
                </a:gridCol>
              </a:tblGrid>
              <a:tr h="1647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Source</a:t>
                      </a:r>
                    </a:p>
                  </a:txBody>
                  <a:tcPr marL="67921" marR="67921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dirty="0"/>
                        <a:t>Context Window (tokens)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SF Pro Text" pitchFamily="2" charset="0"/>
                        <a:ea typeface="SF Pro Text" pitchFamily="2" charset="0"/>
                        <a:cs typeface="SF Pro Text" pitchFamily="2" charset="0"/>
                      </a:endParaRP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Max Output Tokens 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Cost per Million Input Tokens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Cost per Million Output Tokens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Chart Review Generation Time 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563852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o4-mini</a:t>
                      </a:r>
                    </a:p>
                  </a:txBody>
                  <a:tcPr marL="67921" marR="67921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200K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100K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$1.10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$4.40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30 - 50 s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555928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Gemini 2.5 Pro</a:t>
                      </a:r>
                    </a:p>
                  </a:txBody>
                  <a:tcPr marL="67921" marR="67921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1M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64K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$1.25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$10.00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80 – 100 s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544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ACE1E6-FEBB-28EB-9F2E-36986933BF7C}"/>
              </a:ext>
            </a:extLst>
          </p:cNvPr>
          <p:cNvSpPr txBox="1"/>
          <p:nvPr/>
        </p:nvSpPr>
        <p:spPr>
          <a:xfrm>
            <a:off x="838200" y="5803424"/>
            <a:ext cx="105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Note: Although o4-mini scores higher than Gemini 2.5 Pro on multiple benchmarks, the slight difference is of unknown significance to this application.</a:t>
            </a:r>
          </a:p>
        </p:txBody>
      </p:sp>
    </p:spTree>
    <p:extLst>
      <p:ext uri="{BB962C8B-B14F-4D97-AF65-F5344CB8AC3E}">
        <p14:creationId xmlns:p14="http://schemas.microsoft.com/office/powerpoint/2010/main" val="173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50E38-6BE6-BC82-34CC-C384035C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650F-7678-D8F0-D683-73124F2F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One API/Ecosystem and Know it Well. Minimize Chasing SOTA for Small Differences.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39A33A-9C92-D503-9E39-FAACD0587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732442"/>
              </p:ext>
            </p:extLst>
          </p:nvPr>
        </p:nvGraphicFramePr>
        <p:xfrm>
          <a:off x="838200" y="2614955"/>
          <a:ext cx="10597055" cy="2264202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1355863">
                  <a:extLst>
                    <a:ext uri="{9D8B030D-6E8A-4147-A177-3AD203B41FA5}">
                      <a16:colId xmlns:a16="http://schemas.microsoft.com/office/drawing/2014/main" val="3544246773"/>
                    </a:ext>
                  </a:extLst>
                </a:gridCol>
                <a:gridCol w="1442517">
                  <a:extLst>
                    <a:ext uri="{9D8B030D-6E8A-4147-A177-3AD203B41FA5}">
                      <a16:colId xmlns:a16="http://schemas.microsoft.com/office/drawing/2014/main" val="2130658813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706909069"/>
                    </a:ext>
                  </a:extLst>
                </a:gridCol>
                <a:gridCol w="1744718">
                  <a:extLst>
                    <a:ext uri="{9D8B030D-6E8A-4147-A177-3AD203B41FA5}">
                      <a16:colId xmlns:a16="http://schemas.microsoft.com/office/drawing/2014/main" val="4205758508"/>
                    </a:ext>
                  </a:extLst>
                </a:gridCol>
                <a:gridCol w="1975944">
                  <a:extLst>
                    <a:ext uri="{9D8B030D-6E8A-4147-A177-3AD203B41FA5}">
                      <a16:colId xmlns:a16="http://schemas.microsoft.com/office/drawing/2014/main" val="3721632638"/>
                    </a:ext>
                  </a:extLst>
                </a:gridCol>
                <a:gridCol w="2827282">
                  <a:extLst>
                    <a:ext uri="{9D8B030D-6E8A-4147-A177-3AD203B41FA5}">
                      <a16:colId xmlns:a16="http://schemas.microsoft.com/office/drawing/2014/main" val="3154741976"/>
                    </a:ext>
                  </a:extLst>
                </a:gridCol>
              </a:tblGrid>
              <a:tr h="1647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Source</a:t>
                      </a:r>
                    </a:p>
                  </a:txBody>
                  <a:tcPr marL="67921" marR="67921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dirty="0"/>
                        <a:t>Context Window (tokens)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SF Pro Text" pitchFamily="2" charset="0"/>
                        <a:ea typeface="SF Pro Text" pitchFamily="2" charset="0"/>
                        <a:cs typeface="SF Pro Text" pitchFamily="2" charset="0"/>
                      </a:endParaRP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Max Output Tokens 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Cost per Million Input Tokens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Cost per Million Output Tokens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Chart Review Generation Time 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563852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o4-mini</a:t>
                      </a:r>
                    </a:p>
                  </a:txBody>
                  <a:tcPr marL="67921" marR="67921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200K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100K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$1.10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$4.40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30 - 50 s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555928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Gemini 2.5 Pro</a:t>
                      </a:r>
                    </a:p>
                  </a:txBody>
                  <a:tcPr marL="67921" marR="67921" marT="0" marB="0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1M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64K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$1.25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$10.00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80 – 100 s</a:t>
                      </a:r>
                    </a:p>
                  </a:txBody>
                  <a:tcPr marL="67921" marR="67921" marT="0" marB="0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544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0EC41A-2AB6-DA5D-4A43-4A1D210B8AAC}"/>
              </a:ext>
            </a:extLst>
          </p:cNvPr>
          <p:cNvSpPr txBox="1"/>
          <p:nvPr/>
        </p:nvSpPr>
        <p:spPr>
          <a:xfrm>
            <a:off x="838200" y="5803424"/>
            <a:ext cx="105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Note: Although o4-mini scores higher than Gemini 2.5 Pro on multiple benchmarks, the slight difference is of unknown significance to this application.</a:t>
            </a:r>
          </a:p>
        </p:txBody>
      </p:sp>
    </p:spTree>
    <p:extLst>
      <p:ext uri="{BB962C8B-B14F-4D97-AF65-F5344CB8AC3E}">
        <p14:creationId xmlns:p14="http://schemas.microsoft.com/office/powerpoint/2010/main" val="139266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B4AC-E0E0-F772-2DBE-0C0CAD54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Hit `Enter`: Camera Ready PDF + Browser Chart Review Contents.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661F9-5BC6-F3D7-2D24-DCFB197D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830" y="3546984"/>
            <a:ext cx="1244697" cy="124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3B831F31-BE04-DAEB-0E8F-94A805CD2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0887" y="3599183"/>
            <a:ext cx="553074" cy="5530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3F6003-A0A5-D704-92FA-10E5D761E799}"/>
              </a:ext>
            </a:extLst>
          </p:cNvPr>
          <p:cNvSpPr txBox="1"/>
          <p:nvPr/>
        </p:nvSpPr>
        <p:spPr>
          <a:xfrm>
            <a:off x="1608535" y="4370798"/>
            <a:ext cx="9653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Local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Python</a:t>
            </a:r>
            <a:b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</a:br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Code API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Chart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Review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Query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9D3D305-0ED0-55B1-BEB0-018B7272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31" y="3373051"/>
            <a:ext cx="537563" cy="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B2F35A-02ED-1A5A-6E0B-15F1FA2D8B9A}"/>
              </a:ext>
            </a:extLst>
          </p:cNvPr>
          <p:cNvSpPr/>
          <p:nvPr/>
        </p:nvSpPr>
        <p:spPr>
          <a:xfrm>
            <a:off x="2721939" y="3969290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6E4A278-712C-AFEC-DAEB-CA47E7A9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95" y="3546984"/>
            <a:ext cx="1244697" cy="124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1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5EC91B3A-BA68-482D-9E9F-C8EC5AB5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52" y="3599183"/>
            <a:ext cx="553074" cy="553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92EF37-C816-F439-EA94-2B5C926C1F9D}"/>
              </a:ext>
            </a:extLst>
          </p:cNvPr>
          <p:cNvSpPr txBox="1"/>
          <p:nvPr/>
        </p:nvSpPr>
        <p:spPr>
          <a:xfrm>
            <a:off x="7359000" y="4370798"/>
            <a:ext cx="7777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Local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Python</a:t>
            </a:r>
            <a:b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</a:br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Code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39E7EA-1E88-3C0D-74AA-AD03BED36E03}"/>
              </a:ext>
            </a:extLst>
          </p:cNvPr>
          <p:cNvSpPr/>
          <p:nvPr/>
        </p:nvSpPr>
        <p:spPr>
          <a:xfrm>
            <a:off x="2959778" y="3969290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F49CC94-9EE7-7BAE-F0D1-8C1CC0643437}"/>
              </a:ext>
            </a:extLst>
          </p:cNvPr>
          <p:cNvSpPr/>
          <p:nvPr/>
        </p:nvSpPr>
        <p:spPr>
          <a:xfrm>
            <a:off x="3165777" y="3969290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47536AC2-7949-C574-5AC9-D739A627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208" y="3373051"/>
            <a:ext cx="537563" cy="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2420D607-4D7C-94D9-8E25-8213714FFF5D}"/>
              </a:ext>
            </a:extLst>
          </p:cNvPr>
          <p:cNvSpPr/>
          <p:nvPr/>
        </p:nvSpPr>
        <p:spPr>
          <a:xfrm>
            <a:off x="6394916" y="3969290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D01ED5-06A5-89AB-EBFA-3697DA522266}"/>
              </a:ext>
            </a:extLst>
          </p:cNvPr>
          <p:cNvSpPr/>
          <p:nvPr/>
        </p:nvSpPr>
        <p:spPr>
          <a:xfrm>
            <a:off x="6632755" y="3969290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1A53F1B-66A9-6CD6-375A-2645B815B3B8}"/>
              </a:ext>
            </a:extLst>
          </p:cNvPr>
          <p:cNvSpPr/>
          <p:nvPr/>
        </p:nvSpPr>
        <p:spPr>
          <a:xfrm>
            <a:off x="6838754" y="3969290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AA40F7D-352C-B68C-BBF2-CFC9AC10C696}"/>
              </a:ext>
            </a:extLst>
          </p:cNvPr>
          <p:cNvGrpSpPr/>
          <p:nvPr/>
        </p:nvGrpSpPr>
        <p:grpSpPr>
          <a:xfrm>
            <a:off x="8814127" y="2486382"/>
            <a:ext cx="2188517" cy="1576778"/>
            <a:chOff x="8677743" y="2961355"/>
            <a:chExt cx="2188517" cy="1576778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F2C0F580-8DF5-21E3-5018-8E9C96E359EB}"/>
                </a:ext>
              </a:extLst>
            </p:cNvPr>
            <p:cNvSpPr/>
            <p:nvPr/>
          </p:nvSpPr>
          <p:spPr>
            <a:xfrm>
              <a:off x="8677743" y="3123169"/>
              <a:ext cx="521554" cy="43978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2858C3-0C59-272F-2070-6792E0F37BFA}"/>
                </a:ext>
              </a:extLst>
            </p:cNvPr>
            <p:cNvSpPr txBox="1"/>
            <p:nvPr/>
          </p:nvSpPr>
          <p:spPr>
            <a:xfrm>
              <a:off x="9404000" y="3799469"/>
              <a:ext cx="146226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Browser Ready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Chart Review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Document</a:t>
              </a:r>
            </a:p>
          </p:txBody>
        </p:sp>
        <p:pic>
          <p:nvPicPr>
            <p:cNvPr id="53" name="Picture 2" descr="Descarga el Logo de HTML en PNG y SVG | LogosDown">
              <a:extLst>
                <a:ext uri="{FF2B5EF4-FFF2-40B4-BE49-F238E27FC236}">
                  <a16:creationId xmlns:a16="http://schemas.microsoft.com/office/drawing/2014/main" id="{E1481E5D-B9C4-E95C-BE2A-C27049F6F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354" y="2961355"/>
              <a:ext cx="594246" cy="838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C5CB54E3-2CE3-B025-E190-5F6955CB71C3}"/>
              </a:ext>
            </a:extLst>
          </p:cNvPr>
          <p:cNvGrpSpPr/>
          <p:nvPr/>
        </p:nvGrpSpPr>
        <p:grpSpPr>
          <a:xfrm>
            <a:off x="8814127" y="4162610"/>
            <a:ext cx="2111572" cy="1543225"/>
            <a:chOff x="8677743" y="4101555"/>
            <a:chExt cx="2111572" cy="154322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4B7EECB-1801-5400-AE91-C4918A22BF0D}"/>
                </a:ext>
              </a:extLst>
            </p:cNvPr>
            <p:cNvGrpSpPr/>
            <p:nvPr/>
          </p:nvGrpSpPr>
          <p:grpSpPr>
            <a:xfrm>
              <a:off x="8677743" y="4221979"/>
              <a:ext cx="2111572" cy="1422801"/>
              <a:chOff x="8673947" y="2962409"/>
              <a:chExt cx="2111572" cy="1422801"/>
            </a:xfrm>
          </p:grpSpPr>
          <p:sp>
            <p:nvSpPr>
              <p:cNvPr id="56" name="Right Arrow 55">
                <a:extLst>
                  <a:ext uri="{FF2B5EF4-FFF2-40B4-BE49-F238E27FC236}">
                    <a16:creationId xmlns:a16="http://schemas.microsoft.com/office/drawing/2014/main" id="{BA472FD5-4841-801D-1497-CC827965A6C2}"/>
                  </a:ext>
                </a:extLst>
              </p:cNvPr>
              <p:cNvSpPr/>
              <p:nvPr/>
            </p:nvSpPr>
            <p:spPr>
              <a:xfrm>
                <a:off x="8673947" y="2962409"/>
                <a:ext cx="521554" cy="439786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5E1D45-D2B8-C02E-3B38-CC7B6921BCD1}"/>
                  </a:ext>
                </a:extLst>
              </p:cNvPr>
              <p:cNvSpPr txBox="1"/>
              <p:nvPr/>
            </p:nvSpPr>
            <p:spPr>
              <a:xfrm>
                <a:off x="9477148" y="3646546"/>
                <a:ext cx="13083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Print Ready</a:t>
                </a:r>
              </a:p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Chart Review</a:t>
                </a:r>
              </a:p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Document</a:t>
                </a:r>
              </a:p>
            </p:txBody>
          </p:sp>
        </p:grpSp>
        <p:pic>
          <p:nvPicPr>
            <p:cNvPr id="59" name="Picture 4" descr="Collection of Pdf Logo PNG. | PlusPNG">
              <a:extLst>
                <a:ext uri="{FF2B5EF4-FFF2-40B4-BE49-F238E27FC236}">
                  <a16:creationId xmlns:a16="http://schemas.microsoft.com/office/drawing/2014/main" id="{A313742E-96C2-A969-20D0-AE45FC7C1F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6" t="9227" r="15850" b="9469"/>
            <a:stretch/>
          </p:blipFill>
          <p:spPr bwMode="auto">
            <a:xfrm>
              <a:off x="9679130" y="4101555"/>
              <a:ext cx="671398" cy="79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41D9FE01-B508-2A77-C4CC-270F3F1D73E8}"/>
              </a:ext>
            </a:extLst>
          </p:cNvPr>
          <p:cNvGrpSpPr/>
          <p:nvPr/>
        </p:nvGrpSpPr>
        <p:grpSpPr>
          <a:xfrm>
            <a:off x="3433779" y="2359772"/>
            <a:ext cx="2748401" cy="3468923"/>
            <a:chOff x="3423498" y="2784731"/>
            <a:chExt cx="2748401" cy="346892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7E242A-4BB0-C2EC-B12B-B89C24B0BED0}"/>
                </a:ext>
              </a:extLst>
            </p:cNvPr>
            <p:cNvGrpSpPr/>
            <p:nvPr/>
          </p:nvGrpSpPr>
          <p:grpSpPr>
            <a:xfrm>
              <a:off x="3423498" y="2784731"/>
              <a:ext cx="2748401" cy="3468923"/>
              <a:chOff x="5178724" y="3088456"/>
              <a:chExt cx="2748401" cy="3468923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2915BAB-A39E-5772-7A55-25C05E07684D}"/>
                  </a:ext>
                </a:extLst>
              </p:cNvPr>
              <p:cNvSpPr/>
              <p:nvPr/>
            </p:nvSpPr>
            <p:spPr>
              <a:xfrm>
                <a:off x="5178724" y="3088456"/>
                <a:ext cx="2748401" cy="34689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1EB6ABD7-EFD3-BA3B-4CA1-43C1F2ABF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6316" y="3246336"/>
                <a:ext cx="713508" cy="71350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246DB2-BB32-92B1-1057-0162E99FFB7E}"/>
                  </a:ext>
                </a:extLst>
              </p:cNvPr>
              <p:cNvSpPr txBox="1"/>
              <p:nvPr/>
            </p:nvSpPr>
            <p:spPr>
              <a:xfrm>
                <a:off x="5401118" y="4046159"/>
                <a:ext cx="84029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OpenAI</a:t>
                </a:r>
              </a:p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o4-mini</a:t>
                </a:r>
              </a:p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API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2302589-E00B-C5AC-99B0-2CA94BD82440}"/>
                  </a:ext>
                </a:extLst>
              </p:cNvPr>
              <p:cNvGrpSpPr/>
              <p:nvPr/>
            </p:nvGrpSpPr>
            <p:grpSpPr>
              <a:xfrm>
                <a:off x="7006761" y="3227441"/>
                <a:ext cx="782587" cy="1571871"/>
                <a:chOff x="7030955" y="3217370"/>
                <a:chExt cx="782587" cy="1571871"/>
              </a:xfrm>
            </p:grpSpPr>
            <p:pic>
              <p:nvPicPr>
                <p:cNvPr id="24" name="Picture 23" descr="A black and white logo&#10;&#10;AI-generated content may be incorrect.">
                  <a:extLst>
                    <a:ext uri="{FF2B5EF4-FFF2-40B4-BE49-F238E27FC236}">
                      <a16:creationId xmlns:a16="http://schemas.microsoft.com/office/drawing/2014/main" id="{9462C19D-844E-52DB-3C77-C627D4E20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796" y="3217370"/>
                  <a:ext cx="738664" cy="738664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5AFADC-6455-36E7-D33D-80964354947A}"/>
                    </a:ext>
                  </a:extLst>
                </p:cNvPr>
                <p:cNvSpPr txBox="1"/>
                <p:nvPr/>
              </p:nvSpPr>
              <p:spPr>
                <a:xfrm>
                  <a:off x="7030955" y="4050577"/>
                  <a:ext cx="782587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SF Pro Text" pitchFamily="2" charset="0"/>
                      <a:ea typeface="SF Pro Text" pitchFamily="2" charset="0"/>
                      <a:cs typeface="SF Pro Text" pitchFamily="2" charset="0"/>
                    </a:rPr>
                    <a:t>JSON</a:t>
                  </a:r>
                </a:p>
                <a:p>
                  <a:r>
                    <a:rPr lang="en-US" sz="1400" dirty="0">
                      <a:latin typeface="SF Pro Text" pitchFamily="2" charset="0"/>
                      <a:ea typeface="SF Pro Text" pitchFamily="2" charset="0"/>
                      <a:cs typeface="SF Pro Text" pitchFamily="2" charset="0"/>
                    </a:rPr>
                    <a:t>Format</a:t>
                  </a:r>
                </a:p>
                <a:p>
                  <a:r>
                    <a:rPr lang="en-US" sz="1400" dirty="0">
                      <a:latin typeface="SF Pro Text" pitchFamily="2" charset="0"/>
                      <a:ea typeface="SF Pro Text" pitchFamily="2" charset="0"/>
                      <a:cs typeface="SF Pro Text" pitchFamily="2" charset="0"/>
                    </a:rPr>
                    <a:t>Output</a:t>
                  </a:r>
                </a:p>
              </p:txBody>
            </p:sp>
          </p:grpSp>
          <p:sp>
            <p:nvSpPr>
              <p:cNvPr id="23" name="Right Arrow 22">
                <a:extLst>
                  <a:ext uri="{FF2B5EF4-FFF2-40B4-BE49-F238E27FC236}">
                    <a16:creationId xmlns:a16="http://schemas.microsoft.com/office/drawing/2014/main" id="{1665C5E0-9225-F83D-8CD6-F3326258D433}"/>
                  </a:ext>
                </a:extLst>
              </p:cNvPr>
              <p:cNvSpPr/>
              <p:nvPr/>
            </p:nvSpPr>
            <p:spPr>
              <a:xfrm>
                <a:off x="6361189" y="3376880"/>
                <a:ext cx="521554" cy="439786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030" name="Picture 6" descr="Gemini Logo PNG Vector - BrandLogo">
              <a:extLst>
                <a:ext uri="{FF2B5EF4-FFF2-40B4-BE49-F238E27FC236}">
                  <a16:creationId xmlns:a16="http://schemas.microsoft.com/office/drawing/2014/main" id="{AC3AF4F7-6DB1-77C9-7AC7-510042D56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5677" y="4530639"/>
              <a:ext cx="847059" cy="847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3B5AF7C-8990-25D8-726A-7654B9CDED7F}"/>
                </a:ext>
              </a:extLst>
            </p:cNvPr>
            <p:cNvSpPr txBox="1"/>
            <p:nvPr/>
          </p:nvSpPr>
          <p:spPr>
            <a:xfrm>
              <a:off x="3666105" y="5327411"/>
              <a:ext cx="79701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Gemini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2.5 Pro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API</a:t>
              </a:r>
            </a:p>
          </p:txBody>
        </p:sp>
        <p:pic>
          <p:nvPicPr>
            <p:cNvPr id="61" name="Picture 6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35DC18EF-83C5-8C12-6F84-F27F78CBA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1468" y="4558554"/>
              <a:ext cx="738664" cy="73866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FE7D6DB-7C13-6861-2AFA-D9B48DA41039}"/>
                </a:ext>
              </a:extLst>
            </p:cNvPr>
            <p:cNvSpPr txBox="1"/>
            <p:nvPr/>
          </p:nvSpPr>
          <p:spPr>
            <a:xfrm>
              <a:off x="5272627" y="5391761"/>
              <a:ext cx="7825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JSON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Format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Output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7F868325-2556-387A-C215-D148028F480D}"/>
                </a:ext>
              </a:extLst>
            </p:cNvPr>
            <p:cNvSpPr/>
            <p:nvPr/>
          </p:nvSpPr>
          <p:spPr>
            <a:xfrm>
              <a:off x="4627055" y="4707993"/>
              <a:ext cx="521554" cy="43978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207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1" grpId="0"/>
      <p:bldP spid="27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5D5-18B5-E1D7-5666-0773908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Mind, None of the Content was Copy/Pasted, or Formatted by Hand.</a:t>
            </a:r>
          </a:p>
        </p:txBody>
      </p:sp>
      <p:pic>
        <p:nvPicPr>
          <p:cNvPr id="7" name="Screen Recording 2025-04-18 at 5.47.34 PM.mov">
            <a:hlinkClick r:id="" action="ppaction://media"/>
            <a:extLst>
              <a:ext uri="{FF2B5EF4-FFF2-40B4-BE49-F238E27FC236}">
                <a16:creationId xmlns:a16="http://schemas.microsoft.com/office/drawing/2014/main" id="{0C34BC04-0C09-0C3B-CD7A-12B79D0996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2775" y="1825625"/>
            <a:ext cx="8426450" cy="4351338"/>
          </a:xfrm>
        </p:spPr>
      </p:pic>
    </p:spTree>
    <p:extLst>
      <p:ext uri="{BB962C8B-B14F-4D97-AF65-F5344CB8AC3E}">
        <p14:creationId xmlns:p14="http://schemas.microsoft.com/office/powerpoint/2010/main" val="401137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2BD7-143D-644E-026A-7304478D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Example of Having to </a:t>
            </a:r>
            <a:r>
              <a:rPr lang="en-US" dirty="0" err="1"/>
              <a:t>Manaage</a:t>
            </a:r>
            <a:r>
              <a:rPr lang="en-US" dirty="0"/>
              <a:t> Edge cases for GenAI Outputs for Two Platforms</a:t>
            </a:r>
          </a:p>
        </p:txBody>
      </p:sp>
      <p:pic>
        <p:nvPicPr>
          <p:cNvPr id="4" name="Screen Recording 2025-04-18 at 5.49.50 PM.mov">
            <a:hlinkClick r:id="" action="ppaction://media"/>
            <a:extLst>
              <a:ext uri="{FF2B5EF4-FFF2-40B4-BE49-F238E27FC236}">
                <a16:creationId xmlns:a16="http://schemas.microsoft.com/office/drawing/2014/main" id="{E5A004D5-7B29-002F-16A0-D2DEB82AF4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2775" y="1825625"/>
            <a:ext cx="8426450" cy="4351338"/>
          </a:xfrm>
        </p:spPr>
      </p:pic>
    </p:spTree>
    <p:extLst>
      <p:ext uri="{BB962C8B-B14F-4D97-AF65-F5344CB8AC3E}">
        <p14:creationId xmlns:p14="http://schemas.microsoft.com/office/powerpoint/2010/main" val="408483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19671</TotalTime>
  <Words>684</Words>
  <Application>Microsoft Macintosh PowerPoint</Application>
  <PresentationFormat>Widescreen</PresentationFormat>
  <Paragraphs>150</Paragraphs>
  <Slides>14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Futura Medium</vt:lpstr>
      <vt:lpstr>SF Pro Text</vt:lpstr>
      <vt:lpstr>Office Theme</vt:lpstr>
      <vt:lpstr>XPC Chart Review Simulator: Meet Bill Moore.</vt:lpstr>
      <vt:lpstr>Completed Objectives Since Last Meeting: What Moore Do You Want?</vt:lpstr>
      <vt:lpstr>Identifying Patterns in the Chart Review Sample Bill Moore to Optimize LLM Output.</vt:lpstr>
      <vt:lpstr>Insight: As the number of medical problems increases, non-reasoning models struggle.</vt:lpstr>
      <vt:lpstr>Consider the importance of speed and cost as the number of EMRs for Processing Rise.</vt:lpstr>
      <vt:lpstr>Choose One API/Ecosystem and Know it Well. Minimize Chasing SOTA for Small Differences.</vt:lpstr>
      <vt:lpstr>Just Hit `Enter`: Camera Ready PDF + Browser Chart Review Contents.</vt:lpstr>
      <vt:lpstr>Keep in Mind, None of the Content was Copy/Pasted, or Formatted by Hand.</vt:lpstr>
      <vt:lpstr>An Example of Having to Manaage Edge cases for GenAI Outputs for Two Platforms</vt:lpstr>
      <vt:lpstr>Chart Review Dashboard Functional Prototype</vt:lpstr>
      <vt:lpstr>Progress on Calculating Cost-Effective Care</vt:lpstr>
      <vt:lpstr>Drug Compilation: Sufficient for prototyping, will collect remaining pricing.</vt:lpstr>
      <vt:lpstr>Generic Drugs: Kroger Health Savings Club Discontinued.</vt:lpstr>
      <vt:lpstr>Practical Next Steps: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Aguilar, Morris A</dc:creator>
  <cp:lastModifiedBy>Aguilar, Morris A</cp:lastModifiedBy>
  <cp:revision>55</cp:revision>
  <dcterms:created xsi:type="dcterms:W3CDTF">2025-03-19T14:12:13Z</dcterms:created>
  <dcterms:modified xsi:type="dcterms:W3CDTF">2025-04-19T00:28:15Z</dcterms:modified>
</cp:coreProperties>
</file>